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8" d="100"/>
          <a:sy n="18" d="100"/>
        </p:scale>
        <p:origin x="30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4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3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77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56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85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30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44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89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85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56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6368444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6413480"/>
            <a:ext cx="26112371" cy="22139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38F2-96AF-4FFC-94C8-82474F2FCD68}" type="datetimeFigureOut">
              <a:rPr lang="de-DE" smtClean="0"/>
              <a:t>21.09.2023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C3D14-D400-4DE4-87E7-25BDD7CAC7B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B2D37B-CD9E-42EA-9E5C-86A6305D61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0275213" cy="52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8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sv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30CC6494-3E75-4A9C-9AB3-69284BA37769}"/>
              </a:ext>
            </a:extLst>
          </p:cNvPr>
          <p:cNvSpPr/>
          <p:nvPr/>
        </p:nvSpPr>
        <p:spPr>
          <a:xfrm>
            <a:off x="16570983" y="17691995"/>
            <a:ext cx="11566448" cy="8641596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endParaRPr lang="de-D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Rapid </a:t>
            </a:r>
            <a:r>
              <a:rPr lang="de-DE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Oddball</a:t>
            </a:r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(3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~ 15min)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Double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tones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Standard: Oboe-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	fundamental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100 Hz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Deviant: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Clarinet-based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	fundamental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300 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consisted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160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112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(70%)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(30%)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inter-trial interval randomly varied between 500 </a:t>
            </a:r>
            <a:r>
              <a:rPr lang="en-US" sz="2400" dirty="0" err="1"/>
              <a:t>ms</a:t>
            </a:r>
            <a:r>
              <a:rPr lang="en-US" sz="2400" dirty="0"/>
              <a:t> and 900 </a:t>
            </a:r>
            <a:r>
              <a:rPr lang="en-US" sz="2400" dirty="0" err="1"/>
              <a:t>ms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participant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was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supposed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press a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tone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occured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In Total: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336 standards, 144 deviants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0ABF26-6AE0-4B66-9F1A-ACFB14080F82}"/>
              </a:ext>
            </a:extLst>
          </p:cNvPr>
          <p:cNvSpPr/>
          <p:nvPr/>
        </p:nvSpPr>
        <p:spPr>
          <a:xfrm>
            <a:off x="831532" y="38594401"/>
            <a:ext cx="28612147" cy="2867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/>
              <a:t>[1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Debener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Emkes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R., De Vos, M. &amp;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Bleichner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M. Unobtrusive ambulatory EEG using a smartphone and flexible printed electrodes around the ear. Sci. Rep. 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 16743 (2015)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200" dirty="0"/>
              <a:t>[2] </a:t>
            </a:r>
            <a:r>
              <a:rPr lang="en-US" sz="3200" dirty="0" err="1"/>
              <a:t>Hölle</a:t>
            </a:r>
            <a:r>
              <a:rPr lang="en-US" sz="3200" dirty="0"/>
              <a:t>, D., </a:t>
            </a:r>
            <a:r>
              <a:rPr lang="en-US" sz="3200" dirty="0" err="1"/>
              <a:t>Meekes</a:t>
            </a:r>
            <a:r>
              <a:rPr lang="en-US" sz="3200" dirty="0"/>
              <a:t>, J. &amp; </a:t>
            </a:r>
            <a:r>
              <a:rPr lang="en-US" sz="3200" dirty="0" err="1"/>
              <a:t>Bleichner</a:t>
            </a:r>
            <a:r>
              <a:rPr lang="en-US" sz="3200" dirty="0"/>
              <a:t>, M.G. Mobile ear-EEG to study auditory attention in everyday life. </a:t>
            </a:r>
            <a:r>
              <a:rPr lang="en-US" sz="3200" i="1" dirty="0" err="1"/>
              <a:t>Behav</a:t>
            </a:r>
            <a:r>
              <a:rPr lang="en-US" sz="3200" i="1" dirty="0"/>
              <a:t> Res</a:t>
            </a:r>
            <a:r>
              <a:rPr lang="en-US" sz="3200" dirty="0"/>
              <a:t> </a:t>
            </a:r>
            <a:r>
              <a:rPr lang="en-US" sz="3200" b="1" dirty="0"/>
              <a:t>53</a:t>
            </a:r>
            <a:r>
              <a:rPr lang="en-US" sz="3200" dirty="0"/>
              <a:t>, 2025–2036 (2021). https://doi.org/10.3758/s13428-021-01538-0</a:t>
            </a:r>
            <a:endParaRPr lang="de-DE" sz="3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8024A9-EBEB-4099-B41A-6A68B92AB48B}"/>
              </a:ext>
            </a:extLst>
          </p:cNvPr>
          <p:cNvSpPr txBox="1"/>
          <p:nvPr/>
        </p:nvSpPr>
        <p:spPr>
          <a:xfrm>
            <a:off x="364953" y="321485"/>
            <a:ext cx="23060856" cy="599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</a:t>
            </a:r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MEG – a </a:t>
            </a: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6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attempt</a:t>
            </a:r>
            <a:endParaRPr lang="de-DE" sz="6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de-D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Till Habersetzer</a:t>
            </a:r>
            <a:r>
              <a:rPr lang="de-DE" sz="3000" baseline="8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Martin Bleichner</a:t>
            </a:r>
            <a:r>
              <a:rPr lang="de-DE" sz="3000" baseline="8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Pinar </a:t>
            </a:r>
            <a:r>
              <a:rPr lang="de-DE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Fulya</a:t>
            </a: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Çinar</a:t>
            </a:r>
            <a:r>
              <a:rPr lang="de-DE" sz="3000" baseline="8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Andreas Spiegler</a:t>
            </a:r>
            <a:r>
              <a:rPr lang="de-DE" sz="3000" baseline="8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Communication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Medical Physics and Acoustics,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 von Ossietzky University Oldenburg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Neurophysiology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everyday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Department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Carl von Ossietzky University Oldenburg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Neuroimaging Unit, Carl von Ossietzky University Oldenburg</a:t>
            </a:r>
          </a:p>
          <a:p>
            <a:pPr>
              <a:lnSpc>
                <a:spcPct val="130000"/>
              </a:lnSpc>
            </a:pPr>
            <a:endParaRPr lang="de-DE" dirty="0"/>
          </a:p>
          <a:p>
            <a:pPr>
              <a:lnSpc>
                <a:spcPct val="130000"/>
              </a:lnSpc>
            </a:pPr>
            <a:endParaRPr lang="de-DE" sz="4800" dirty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30000"/>
              </a:lnSpc>
            </a:pPr>
            <a:endParaRPr lang="de-DE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67874-2461-4EA3-ADAC-3E59E2B1B9E3}"/>
              </a:ext>
            </a:extLst>
          </p:cNvPr>
          <p:cNvSpPr/>
          <p:nvPr/>
        </p:nvSpPr>
        <p:spPr>
          <a:xfrm>
            <a:off x="2038654" y="7183611"/>
            <a:ext cx="11815559" cy="881839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24FABC-E31F-4A39-BDA4-B32EB4155D7A}"/>
              </a:ext>
            </a:extLst>
          </p:cNvPr>
          <p:cNvSpPr/>
          <p:nvPr/>
        </p:nvSpPr>
        <p:spPr>
          <a:xfrm>
            <a:off x="16421001" y="7183611"/>
            <a:ext cx="11815559" cy="881839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8" descr="A person with a stethoscope around the neck&#10;&#10;Description automatically generated with medium confidence">
            <a:extLst>
              <a:ext uri="{FF2B5EF4-FFF2-40B4-BE49-F238E27FC236}">
                <a16:creationId xmlns:a16="http://schemas.microsoft.com/office/drawing/2014/main" id="{6C1908CC-5002-436D-9E4D-9C503D529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14449" r="5811"/>
          <a:stretch/>
        </p:blipFill>
        <p:spPr>
          <a:xfrm>
            <a:off x="17924669" y="10057404"/>
            <a:ext cx="3520578" cy="5684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FEB0FA8-A2E6-4AEB-B0BD-560773F110D0}"/>
              </a:ext>
            </a:extLst>
          </p:cNvPr>
          <p:cNvSpPr txBox="1"/>
          <p:nvPr/>
        </p:nvSpPr>
        <p:spPr>
          <a:xfrm>
            <a:off x="6101541" y="30472556"/>
            <a:ext cx="5973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atin typeface="Arial" panose="020B0604020202020204" pitchFamily="34" charset="0"/>
                <a:cs typeface="Arial" panose="020B0604020202020204" pitchFamily="34" charset="0"/>
              </a:rPr>
              <a:t>Measurement </a:t>
            </a:r>
            <a:r>
              <a:rPr lang="de-DE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C35E772-051D-4FE6-A7AA-521AB0891E9F}"/>
              </a:ext>
            </a:extLst>
          </p:cNvPr>
          <p:cNvSpPr/>
          <p:nvPr/>
        </p:nvSpPr>
        <p:spPr>
          <a:xfrm>
            <a:off x="16570984" y="7294904"/>
            <a:ext cx="527977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 + Adapter</a:t>
            </a:r>
          </a:p>
          <a:p>
            <a:endParaRPr lang="de-D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Custom-made non-magnetic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connector with mounting hardware and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9C08A0B-7CD3-4BF5-B34E-3E975B708735}"/>
              </a:ext>
            </a:extLst>
          </p:cNvPr>
          <p:cNvSpPr/>
          <p:nvPr/>
        </p:nvSpPr>
        <p:spPr>
          <a:xfrm>
            <a:off x="2137782" y="17566292"/>
            <a:ext cx="11815559" cy="881839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9778266-5E1D-4958-B8DC-0030E3D6F382}"/>
              </a:ext>
            </a:extLst>
          </p:cNvPr>
          <p:cNvSpPr/>
          <p:nvPr/>
        </p:nvSpPr>
        <p:spPr>
          <a:xfrm>
            <a:off x="2038652" y="28148097"/>
            <a:ext cx="11815559" cy="881839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C3D612D-5877-4530-A206-7EC52F3B298C}"/>
              </a:ext>
            </a:extLst>
          </p:cNvPr>
          <p:cNvSpPr/>
          <p:nvPr/>
        </p:nvSpPr>
        <p:spPr>
          <a:xfrm>
            <a:off x="16419141" y="28148097"/>
            <a:ext cx="11815559" cy="881839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6D20D98-4844-4A4E-9257-7DDA67D2D9EE}"/>
              </a:ext>
            </a:extLst>
          </p:cNvPr>
          <p:cNvSpPr/>
          <p:nvPr/>
        </p:nvSpPr>
        <p:spPr>
          <a:xfrm>
            <a:off x="2038653" y="28200379"/>
            <a:ext cx="372718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 MEG </a:t>
            </a: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Event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(ERF)</a:t>
            </a:r>
          </a:p>
          <a:p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Low-pass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at 25 Hz, high-pass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at 1 Hz,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trial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rejection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kept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corrected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averaged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2B6D18C-25D5-4C91-B70A-2E65159EF76A}"/>
              </a:ext>
            </a:extLst>
          </p:cNvPr>
          <p:cNvSpPr/>
          <p:nvPr/>
        </p:nvSpPr>
        <p:spPr>
          <a:xfrm>
            <a:off x="16446427" y="28200379"/>
            <a:ext cx="44069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endParaRPr lang="de-D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Event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potential (ERP)</a:t>
            </a:r>
            <a:endParaRPr lang="de-DE" sz="24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28466BA-3B37-4513-83F9-7A49B36B9D17}"/>
              </a:ext>
            </a:extLst>
          </p:cNvPr>
          <p:cNvSpPr/>
          <p:nvPr/>
        </p:nvSpPr>
        <p:spPr>
          <a:xfrm>
            <a:off x="2137782" y="17692588"/>
            <a:ext cx="5538819" cy="5440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latin typeface="Arial" panose="020B0604020202020204" pitchFamily="34" charset="0"/>
                <a:cs typeface="Arial" panose="020B0604020202020204" pitchFamily="34" charset="0"/>
              </a:rPr>
              <a:t>Measurement </a:t>
            </a:r>
            <a:r>
              <a:rPr lang="de-DE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306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Elekta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Neuromag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Triux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Etymotic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ER 30 (300 Ohm)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RESPONSEPixx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/MRI Handheld 4-button fiber-optic response box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 made non-magnetic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connector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attached to right ear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FEF8F01-83FF-4E34-A816-2A1E45370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12250" r="19870" b="13987"/>
          <a:stretch/>
        </p:blipFill>
        <p:spPr>
          <a:xfrm rot="5400000">
            <a:off x="6626284" y="18989679"/>
            <a:ext cx="8321362" cy="597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409D7097-F83A-44F7-A34E-575CDB6E0E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4" t="22331" b="9650"/>
          <a:stretch/>
        </p:blipFill>
        <p:spPr>
          <a:xfrm rot="5400000">
            <a:off x="22203837" y="10544176"/>
            <a:ext cx="5684814" cy="4711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2327D4E-9D6C-4774-8939-B26ABF6804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47606" r="27228"/>
          <a:stretch/>
        </p:blipFill>
        <p:spPr>
          <a:xfrm rot="3447256">
            <a:off x="26841048" y="8282103"/>
            <a:ext cx="2841876" cy="2439176"/>
          </a:xfrm>
          <a:prstGeom prst="rect">
            <a:avLst/>
          </a:prstGeom>
          <a:ln w="762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3F4C1474-FF21-4AA7-913E-BC31AD0203B9}"/>
              </a:ext>
            </a:extLst>
          </p:cNvPr>
          <p:cNvSpPr/>
          <p:nvPr/>
        </p:nvSpPr>
        <p:spPr>
          <a:xfrm>
            <a:off x="19635181" y="10444151"/>
            <a:ext cx="2270636" cy="213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0" name="Picture 6" descr="https://uol.de/f/6/_processed_/8/2/csm_ceegridv3_b15bc96022.png">
            <a:extLst>
              <a:ext uri="{FF2B5EF4-FFF2-40B4-BE49-F238E27FC236}">
                <a16:creationId xmlns:a16="http://schemas.microsoft.com/office/drawing/2014/main" id="{6DC5EBB1-4E90-40E2-B0A7-7C95E38E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520" y="8012716"/>
            <a:ext cx="3520579" cy="160773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C7C73B70-E4D9-4B1A-A67B-57D31970680A}"/>
              </a:ext>
            </a:extLst>
          </p:cNvPr>
          <p:cNvSpPr/>
          <p:nvPr/>
        </p:nvSpPr>
        <p:spPr>
          <a:xfrm rot="19668054">
            <a:off x="25247273" y="10194833"/>
            <a:ext cx="1762611" cy="16555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09ED49FC-CB0B-4706-9516-8712D80C5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5986" y="19926999"/>
            <a:ext cx="5313009" cy="1237799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59D0AE3E-A58F-45C2-A39B-5ACD80D72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5986" y="21720512"/>
            <a:ext cx="5313009" cy="1460210"/>
          </a:xfrm>
          <a:prstGeom prst="rect">
            <a:avLst/>
          </a:prstGeom>
        </p:spPr>
      </p:pic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343E9E94-172E-4D83-81C6-0AA59394FC7F}"/>
              </a:ext>
            </a:extLst>
          </p:cNvPr>
          <p:cNvCxnSpPr>
            <a:cxnSpLocks/>
          </p:cNvCxnSpPr>
          <p:nvPr/>
        </p:nvCxnSpPr>
        <p:spPr>
          <a:xfrm>
            <a:off x="22675532" y="19813959"/>
            <a:ext cx="26814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0DE26C27-0AFE-4835-9D8B-E846B92DE92D}"/>
              </a:ext>
            </a:extLst>
          </p:cNvPr>
          <p:cNvCxnSpPr>
            <a:cxnSpLocks/>
          </p:cNvCxnSpPr>
          <p:nvPr/>
        </p:nvCxnSpPr>
        <p:spPr>
          <a:xfrm>
            <a:off x="25356948" y="19813959"/>
            <a:ext cx="4466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BB62B4E-BD6A-4B12-9E53-A618312AF4F1}"/>
              </a:ext>
            </a:extLst>
          </p:cNvPr>
          <p:cNvCxnSpPr>
            <a:cxnSpLocks/>
          </p:cNvCxnSpPr>
          <p:nvPr/>
        </p:nvCxnSpPr>
        <p:spPr>
          <a:xfrm>
            <a:off x="25803573" y="19813959"/>
            <a:ext cx="19629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6AD90568-92EF-401E-9069-3A10630C2517}"/>
              </a:ext>
            </a:extLst>
          </p:cNvPr>
          <p:cNvSpPr txBox="1"/>
          <p:nvPr/>
        </p:nvSpPr>
        <p:spPr>
          <a:xfrm>
            <a:off x="23562352" y="1948487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700 </a:t>
            </a:r>
            <a:r>
              <a:rPr lang="de-DE" sz="1400" dirty="0" err="1">
                <a:solidFill>
                  <a:schemeClr val="tx2"/>
                </a:solidFill>
              </a:rPr>
              <a:t>ms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7699A256-4C61-4A8C-97B5-1EF04BA036EB}"/>
              </a:ext>
            </a:extLst>
          </p:cNvPr>
          <p:cNvSpPr/>
          <p:nvPr/>
        </p:nvSpPr>
        <p:spPr>
          <a:xfrm>
            <a:off x="25194577" y="19484873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100 </a:t>
            </a:r>
            <a:r>
              <a:rPr lang="de-DE" sz="1400" dirty="0" err="1">
                <a:solidFill>
                  <a:schemeClr val="tx2"/>
                </a:solidFill>
              </a:rPr>
              <a:t>ms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024" name="Rechteck 1023">
            <a:extLst>
              <a:ext uri="{FF2B5EF4-FFF2-40B4-BE49-F238E27FC236}">
                <a16:creationId xmlns:a16="http://schemas.microsoft.com/office/drawing/2014/main" id="{EA0A7284-EDA9-4FC4-94DA-2E2CE09F5DFA}"/>
              </a:ext>
            </a:extLst>
          </p:cNvPr>
          <p:cNvSpPr/>
          <p:nvPr/>
        </p:nvSpPr>
        <p:spPr>
          <a:xfrm>
            <a:off x="26399361" y="19484872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500 </a:t>
            </a:r>
            <a:r>
              <a:rPr lang="de-DE" sz="1400" dirty="0" err="1">
                <a:solidFill>
                  <a:schemeClr val="tx2"/>
                </a:solidFill>
              </a:rPr>
              <a:t>ms</a:t>
            </a:r>
            <a:endParaRPr lang="de-DE" sz="1400" dirty="0">
              <a:solidFill>
                <a:schemeClr val="tx2"/>
              </a:solidFill>
            </a:endParaRPr>
          </a:p>
        </p:txBody>
      </p:sp>
      <p:pic>
        <p:nvPicPr>
          <p:cNvPr id="1025" name="Grafik 1024">
            <a:extLst>
              <a:ext uri="{FF2B5EF4-FFF2-40B4-BE49-F238E27FC236}">
                <a16:creationId xmlns:a16="http://schemas.microsoft.com/office/drawing/2014/main" id="{FF679B2E-A7C1-4C03-9A75-064651848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39095" y="18779802"/>
            <a:ext cx="1680417" cy="587732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8E764A04-28DD-42FE-BB0F-12FFB0E58F93}"/>
              </a:ext>
            </a:extLst>
          </p:cNvPr>
          <p:cNvSpPr/>
          <p:nvPr/>
        </p:nvSpPr>
        <p:spPr>
          <a:xfrm>
            <a:off x="16446427" y="17566293"/>
            <a:ext cx="11815559" cy="8818390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27" name="Rechteck 1026">
            <a:extLst>
              <a:ext uri="{FF2B5EF4-FFF2-40B4-BE49-F238E27FC236}">
                <a16:creationId xmlns:a16="http://schemas.microsoft.com/office/drawing/2014/main" id="{FDB00E3F-3ACB-4838-AEC7-0633A098393C}"/>
              </a:ext>
            </a:extLst>
          </p:cNvPr>
          <p:cNvSpPr/>
          <p:nvPr/>
        </p:nvSpPr>
        <p:spPr>
          <a:xfrm>
            <a:off x="25356948" y="767665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</p:txBody>
      </p:sp>
      <p:pic>
        <p:nvPicPr>
          <p:cNvPr id="69" name="Picture 12">
            <a:extLst>
              <a:ext uri="{FF2B5EF4-FFF2-40B4-BE49-F238E27FC236}">
                <a16:creationId xmlns:a16="http://schemas.microsoft.com/office/drawing/2014/main" id="{4AE6C948-3008-4DEA-A409-2A8A36F56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34" y="23858090"/>
            <a:ext cx="2289173" cy="2289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Grafik 1027">
            <a:extLst>
              <a:ext uri="{FF2B5EF4-FFF2-40B4-BE49-F238E27FC236}">
                <a16:creationId xmlns:a16="http://schemas.microsoft.com/office/drawing/2014/main" id="{1FF43DA1-25CD-46E3-8840-B29636D2D5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0658" y="24094824"/>
            <a:ext cx="2699931" cy="2041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1" name="Grafik 1040">
            <a:extLst>
              <a:ext uri="{FF2B5EF4-FFF2-40B4-BE49-F238E27FC236}">
                <a16:creationId xmlns:a16="http://schemas.microsoft.com/office/drawing/2014/main" id="{6873ADB2-A080-4626-8AE5-00A2BE30B3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282" t="2900" r="6057"/>
          <a:stretch/>
        </p:blipFill>
        <p:spPr>
          <a:xfrm>
            <a:off x="16570983" y="29411367"/>
            <a:ext cx="9083395" cy="7377776"/>
          </a:xfrm>
          <a:prstGeom prst="rect">
            <a:avLst/>
          </a:prstGeom>
        </p:spPr>
      </p:pic>
      <p:pic>
        <p:nvPicPr>
          <p:cNvPr id="1033" name="Grafik 1032">
            <a:extLst>
              <a:ext uri="{FF2B5EF4-FFF2-40B4-BE49-F238E27FC236}">
                <a16:creationId xmlns:a16="http://schemas.microsoft.com/office/drawing/2014/main" id="{9F88906F-3A7B-4574-8AC2-5CEBD8A28C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5346" r="12509" b="8868"/>
          <a:stretch/>
        </p:blipFill>
        <p:spPr>
          <a:xfrm>
            <a:off x="24142642" y="28234594"/>
            <a:ext cx="3756353" cy="4131356"/>
          </a:xfrm>
          <a:prstGeom prst="rect">
            <a:avLst/>
          </a:prstGeom>
        </p:spPr>
      </p:pic>
      <p:sp>
        <p:nvSpPr>
          <p:cNvPr id="1034" name="Ellipse 1033">
            <a:extLst>
              <a:ext uri="{FF2B5EF4-FFF2-40B4-BE49-F238E27FC236}">
                <a16:creationId xmlns:a16="http://schemas.microsoft.com/office/drawing/2014/main" id="{E87AB49A-71F8-4922-BD0C-781E44B771B9}"/>
              </a:ext>
            </a:extLst>
          </p:cNvPr>
          <p:cNvSpPr/>
          <p:nvPr/>
        </p:nvSpPr>
        <p:spPr>
          <a:xfrm>
            <a:off x="24738824" y="30429307"/>
            <a:ext cx="74141" cy="864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" name="Textfeld 1034">
            <a:extLst>
              <a:ext uri="{FF2B5EF4-FFF2-40B4-BE49-F238E27FC236}">
                <a16:creationId xmlns:a16="http://schemas.microsoft.com/office/drawing/2014/main" id="{CF292524-D32F-405E-B408-E5760F1CE21A}"/>
              </a:ext>
            </a:extLst>
          </p:cNvPr>
          <p:cNvSpPr txBox="1"/>
          <p:nvPr/>
        </p:nvSpPr>
        <p:spPr>
          <a:xfrm>
            <a:off x="24570644" y="30010659"/>
            <a:ext cx="48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Grafik 1041">
            <a:extLst>
              <a:ext uri="{FF2B5EF4-FFF2-40B4-BE49-F238E27FC236}">
                <a16:creationId xmlns:a16="http://schemas.microsoft.com/office/drawing/2014/main" id="{6C29187C-82D8-4D18-98D0-85E049B520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88834" y="29337000"/>
            <a:ext cx="1257300" cy="1828800"/>
          </a:xfrm>
          <a:prstGeom prst="rect">
            <a:avLst/>
          </a:prstGeom>
        </p:spPr>
      </p:pic>
      <p:pic>
        <p:nvPicPr>
          <p:cNvPr id="1044" name="Grafik 1043">
            <a:extLst>
              <a:ext uri="{FF2B5EF4-FFF2-40B4-BE49-F238E27FC236}">
                <a16:creationId xmlns:a16="http://schemas.microsoft.com/office/drawing/2014/main" id="{86045B8B-ACD5-436E-9342-E9A09AF9F9C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3440" r="5394"/>
          <a:stretch/>
        </p:blipFill>
        <p:spPr>
          <a:xfrm>
            <a:off x="5666828" y="30164547"/>
            <a:ext cx="8049314" cy="6621913"/>
          </a:xfrm>
          <a:prstGeom prst="rect">
            <a:avLst/>
          </a:prstGeom>
        </p:spPr>
      </p:pic>
      <p:sp>
        <p:nvSpPr>
          <p:cNvPr id="1048" name="Rechteck 1047">
            <a:extLst>
              <a:ext uri="{FF2B5EF4-FFF2-40B4-BE49-F238E27FC236}">
                <a16:creationId xmlns:a16="http://schemas.microsoft.com/office/drawing/2014/main" id="{CB7A7B05-7495-4197-843C-F2043679F396}"/>
              </a:ext>
            </a:extLst>
          </p:cNvPr>
          <p:cNvSpPr/>
          <p:nvPr/>
        </p:nvSpPr>
        <p:spPr>
          <a:xfrm>
            <a:off x="25585068" y="33232858"/>
            <a:ext cx="247376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Early negative component between 50 and 200 </a:t>
            </a:r>
            <a:r>
              <a:rPr lang="en-US" dirty="0" err="1"/>
              <a:t>ms</a:t>
            </a:r>
            <a:r>
              <a:rPr lang="en-US" dirty="0"/>
              <a:t> and a later positive component between 200 and 400 </a:t>
            </a:r>
            <a:r>
              <a:rPr lang="en-US" dirty="0" err="1"/>
              <a:t>ms</a:t>
            </a:r>
            <a:r>
              <a:rPr lang="en-US" dirty="0"/>
              <a:t> (P3) are visible, in both MEG and </a:t>
            </a:r>
            <a:r>
              <a:rPr lang="en-US" dirty="0" err="1"/>
              <a:t>cEEGrid</a:t>
            </a:r>
            <a:endParaRPr lang="de-DE" dirty="0"/>
          </a:p>
        </p:txBody>
      </p:sp>
      <p:sp>
        <p:nvSpPr>
          <p:cNvPr id="1049" name="Rechteck 1048">
            <a:extLst>
              <a:ext uri="{FF2B5EF4-FFF2-40B4-BE49-F238E27FC236}">
                <a16:creationId xmlns:a16="http://schemas.microsoft.com/office/drawing/2014/main" id="{527F5522-821C-429B-8B73-4B0800DF21FC}"/>
              </a:ext>
            </a:extLst>
          </p:cNvPr>
          <p:cNvSpPr/>
          <p:nvPr/>
        </p:nvSpPr>
        <p:spPr>
          <a:xfrm>
            <a:off x="7128395" y="28323624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 Magnetometers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displayed</a:t>
            </a:r>
            <a:endParaRPr lang="de-DE" i="1" dirty="0"/>
          </a:p>
        </p:txBody>
      </p:sp>
      <p:pic>
        <p:nvPicPr>
          <p:cNvPr id="1051" name="Grafik 1050">
            <a:extLst>
              <a:ext uri="{FF2B5EF4-FFF2-40B4-BE49-F238E27FC236}">
                <a16:creationId xmlns:a16="http://schemas.microsoft.com/office/drawing/2014/main" id="{1CBD3E31-9401-41A9-A4D5-1E30ED765DF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619" t="3273" r="685" b="8280"/>
          <a:stretch/>
        </p:blipFill>
        <p:spPr>
          <a:xfrm>
            <a:off x="10600175" y="26636425"/>
            <a:ext cx="5499487" cy="4113062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C064E35B-04A7-4EF5-9BAA-09C96F2C5869}"/>
              </a:ext>
            </a:extLst>
          </p:cNvPr>
          <p:cNvSpPr/>
          <p:nvPr/>
        </p:nvSpPr>
        <p:spPr>
          <a:xfrm>
            <a:off x="14862766" y="28476443"/>
            <a:ext cx="441378" cy="433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3" name="Grafik 1052" descr="Häkchen">
            <a:extLst>
              <a:ext uri="{FF2B5EF4-FFF2-40B4-BE49-F238E27FC236}">
                <a16:creationId xmlns:a16="http://schemas.microsoft.com/office/drawing/2014/main" id="{6585C088-6EDB-4B11-94E1-2EA67DDBAF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618264" y="35083982"/>
            <a:ext cx="563157" cy="563157"/>
          </a:xfrm>
          <a:prstGeom prst="rect">
            <a:avLst/>
          </a:prstGeom>
        </p:spPr>
      </p:pic>
      <p:sp>
        <p:nvSpPr>
          <p:cNvPr id="97" name="Rechteck 96">
            <a:extLst>
              <a:ext uri="{FF2B5EF4-FFF2-40B4-BE49-F238E27FC236}">
                <a16:creationId xmlns:a16="http://schemas.microsoft.com/office/drawing/2014/main" id="{44FE0C88-FE8C-462A-B819-EFAA7C89BC6D}"/>
              </a:ext>
            </a:extLst>
          </p:cNvPr>
          <p:cNvSpPr/>
          <p:nvPr/>
        </p:nvSpPr>
        <p:spPr>
          <a:xfrm>
            <a:off x="2288258" y="7287542"/>
            <a:ext cx="10797404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Lognterm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sparser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 MEG as a reference modality due to its extensive sensor array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 non-magnetic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[1] connectors were designed and evaluated for the first time in this study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study design was inspired by a previously recorded study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[2]. Within this study a rapid Oddball paradigm was conducted.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single participant was measured with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attached to the right ear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results confirm the ability to replicate the findings reported in [2] using both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within the MEG and the MEG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paves the way for more complex paradigms and demonstrates the usability of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cEEGrid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connector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5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67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496</Words>
  <Application>Microsoft Office PowerPoint</Application>
  <PresentationFormat>Benutzerdefiniert</PresentationFormat>
  <Paragraphs>62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3" baseType="lpstr">
      <vt:lpstr>Arial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Per Ruppel</dc:creator>
  <cp:lastModifiedBy>Till Habersetzer</cp:lastModifiedBy>
  <cp:revision>38</cp:revision>
  <dcterms:created xsi:type="dcterms:W3CDTF">2020-07-03T12:07:05Z</dcterms:created>
  <dcterms:modified xsi:type="dcterms:W3CDTF">2023-09-21T03:17:38Z</dcterms:modified>
</cp:coreProperties>
</file>